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9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84D75-C134-4724-91FE-B77B20C99D9E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A5C17-6535-4906-ABEE-6A002F6BE0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503AE-0676-4708-9DD7-801489CCB644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59FB6-5C10-4D20-9115-A93800EF67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21C7-57F7-40B6-8625-6CA04FD59AEF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A2C48-CB3C-4674-93A9-4D622E6052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4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cs-CZ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Klepnutím lze upravit styly předlohy textu.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97E37-AFE3-42F7-AB5E-4C8CE0C580BE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212EF-C0D8-40DE-A6B7-C452565721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AAD3E-1969-471F-9F94-E882D5044261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0175-C7DD-4765-82B1-D9FFFF2C19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55FDB-7820-4200-B3FA-3EC7BE309ACD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589E7-877F-4A91-8F2D-B84C887713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27583-A9CD-4594-B9E0-4A89897C5D9B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323D-6663-405B-AD4F-26867E3C3C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C80E-82F5-4F5C-A23D-FD563F6CD124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8753F-B16E-479D-AFAD-8018AB5D9B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C0D8-7027-4CC8-A255-3E7A769A4525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C745-A2F2-4E7B-B376-C6ABE83D07A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343A7-AAC6-40B9-A95A-F19C0B545A40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F653-E5E7-448D-B5AE-58C539B3BF3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5FFC1-65B3-485C-9AA0-CD437F07A4CA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7F15E-83FD-40F6-B28F-2E1F7D9D62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AD984-3DBC-4728-8FFB-EF590EB590EF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48DEF-EA10-40C8-8D1C-9C511EF85D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E2BDC9-2B3F-407A-9CA7-BD2E14A86A4E}" type="datetimeFigureOut">
              <a:rPr lang="cs-CZ"/>
              <a:pPr>
                <a:defRPr/>
              </a:pPr>
              <a:t>9.2.2010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C015BB-D6E2-4B8C-878C-5A25A07400F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rwflags.com/fotw/images/c/cz-rk-oo.gif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adpis 1"/>
          <p:cNvSpPr>
            <a:spLocks noGrp="1"/>
          </p:cNvSpPr>
          <p:nvPr>
            <p:ph type="ctrTitle"/>
          </p:nvPr>
        </p:nvSpPr>
        <p:spPr>
          <a:xfrm>
            <a:off x="685800" y="1000125"/>
            <a:ext cx="7772400" cy="26003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Základní škola Olešnice</a:t>
            </a:r>
            <a:br>
              <a:rPr lang="cs-CZ" sz="4800" b="1" smtClean="0">
                <a:latin typeface="Book Antiqua" pitchFamily="18" charset="0"/>
                <a:ea typeface="Batang"/>
                <a:cs typeface="BrowalliaUPC"/>
              </a:rPr>
            </a:br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 v </a:t>
            </a:r>
            <a:br>
              <a:rPr lang="cs-CZ" sz="4800" b="1" smtClean="0">
                <a:latin typeface="Book Antiqua" pitchFamily="18" charset="0"/>
                <a:ea typeface="Batang"/>
                <a:cs typeface="BrowalliaUPC"/>
              </a:rPr>
            </a:br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Orlických horách</a:t>
            </a:r>
          </a:p>
        </p:txBody>
      </p:sp>
      <p:pic>
        <p:nvPicPr>
          <p:cNvPr id="13314" name="Obrázek 5" descr="logo školy průhledné 2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25" y="3643313"/>
            <a:ext cx="492918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ctrTitle" idx="4294967295"/>
          </p:nvPr>
        </p:nvSpPr>
        <p:spPr>
          <a:xfrm>
            <a:off x="714375" y="214313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Our school programme</a:t>
            </a:r>
          </a:p>
        </p:txBody>
      </p:sp>
      <p:graphicFrame>
        <p:nvGraphicFramePr>
          <p:cNvPr id="22864" name="Group 336"/>
          <p:cNvGraphicFramePr>
            <a:graphicFrameLocks noGrp="1"/>
          </p:cNvGraphicFramePr>
          <p:nvPr/>
        </p:nvGraphicFramePr>
        <p:xfrm>
          <a:off x="395288" y="1196975"/>
          <a:ext cx="8410575" cy="5209858"/>
        </p:xfrm>
        <a:graphic>
          <a:graphicData uri="http://schemas.openxmlformats.org/drawingml/2006/table">
            <a:tbl>
              <a:tblPr/>
              <a:tblGrid>
                <a:gridCol w="1247775"/>
                <a:gridCol w="10668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1st, 2nd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 rd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4th, 5th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6th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7th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8th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9th class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Mother language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English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Geography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Biology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History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Social education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Physics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Chemistry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Music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Craft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Drama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Media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Optional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cs-CZ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endParaRPr kumimoji="0" lang="en-GB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2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ctrTitle" idx="4294967295"/>
          </p:nvPr>
        </p:nvSpPr>
        <p:spPr>
          <a:xfrm>
            <a:off x="714375" y="214313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rowalliaUPC"/>
                <a:cs typeface="BrowalliaUPC"/>
              </a:rPr>
              <a:t>Optional subjects</a:t>
            </a:r>
          </a:p>
        </p:txBody>
      </p:sp>
      <p:sp>
        <p:nvSpPr>
          <p:cNvPr id="23555" name="TextovéPole 7"/>
          <p:cNvSpPr txBox="1">
            <a:spLocks noChangeArrowheads="1"/>
          </p:cNvSpPr>
          <p:nvPr/>
        </p:nvSpPr>
        <p:spPr bwMode="auto">
          <a:xfrm>
            <a:off x="539750" y="1196975"/>
            <a:ext cx="814387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Sport, skiing, snowboarding	2 lessons a week</a:t>
            </a:r>
          </a:p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German			2 lessons a week (from the 7th form)</a:t>
            </a:r>
          </a:p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Craft				1 lesson a week</a:t>
            </a:r>
          </a:p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Housework			1 lesson a week</a:t>
            </a:r>
          </a:p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Drama				1 lesson a week</a:t>
            </a:r>
          </a:p>
          <a:p>
            <a:pPr>
              <a:buFont typeface="Arial" charset="0"/>
              <a:buNone/>
            </a:pPr>
            <a:r>
              <a:rPr lang="en-GB" sz="2200" dirty="0">
                <a:latin typeface="Calibri" pitchFamily="34" charset="0"/>
              </a:rPr>
              <a:t>Maths				1 lesson a week</a:t>
            </a:r>
          </a:p>
          <a:p>
            <a:pPr>
              <a:buFont typeface="Arial" charset="0"/>
              <a:buNone/>
            </a:pPr>
            <a:endParaRPr lang="en-GB" sz="2200" dirty="0">
              <a:latin typeface="Calibri" pitchFamily="34" charset="0"/>
            </a:endParaRPr>
          </a:p>
        </p:txBody>
      </p:sp>
      <p:pic>
        <p:nvPicPr>
          <p:cNvPr id="23557" name="Picture 5" descr="Snowpark Čihalka - Olešnice v O.h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3500438"/>
            <a:ext cx="3660775" cy="2520950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800" y="3500438"/>
            <a:ext cx="33607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Our traditions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 err="1" smtClean="0"/>
              <a:t>Autum</a:t>
            </a:r>
            <a:r>
              <a:rPr lang="cs-CZ" dirty="0" smtClean="0"/>
              <a:t>n</a:t>
            </a:r>
            <a:r>
              <a:rPr lang="en-GB" dirty="0" smtClean="0"/>
              <a:t> exhibition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Nicholas day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Christmas exhibit</a:t>
            </a:r>
            <a:r>
              <a:rPr lang="cs-CZ" dirty="0" smtClean="0"/>
              <a:t>i</a:t>
            </a:r>
            <a:r>
              <a:rPr lang="en-GB" dirty="0" smtClean="0"/>
              <a:t>on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Easter exhibition</a:t>
            </a:r>
          </a:p>
          <a:p>
            <a:pPr>
              <a:lnSpc>
                <a:spcPct val="90000"/>
              </a:lnSpc>
            </a:pP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Project days</a:t>
            </a:r>
            <a:endParaRPr lang="cs-CZ" dirty="0" smtClean="0"/>
          </a:p>
          <a:p>
            <a:pPr>
              <a:lnSpc>
                <a:spcPct val="90000"/>
              </a:lnSpc>
            </a:pPr>
            <a:r>
              <a:rPr lang="cs-CZ" dirty="0" err="1" smtClean="0"/>
              <a:t>School</a:t>
            </a:r>
            <a:r>
              <a:rPr lang="cs-CZ" dirty="0" smtClean="0"/>
              <a:t> </a:t>
            </a:r>
            <a:r>
              <a:rPr lang="cs-CZ" dirty="0" err="1" smtClean="0"/>
              <a:t>trips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Skate ring at school court</a:t>
            </a:r>
          </a:p>
          <a:p>
            <a:pPr>
              <a:lnSpc>
                <a:spcPct val="90000"/>
              </a:lnSpc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Autumn exhibiton</a:t>
            </a:r>
          </a:p>
        </p:txBody>
      </p:sp>
      <p:pic>
        <p:nvPicPr>
          <p:cNvPr id="25609" name="Picture 9" descr="IMG_263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25610" name="Picture 10" descr="IMG_262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25611" name="Picture 11" descr="IMG_262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655763" y="3938588"/>
            <a:ext cx="1639887" cy="2187575"/>
          </a:xfrm>
        </p:spPr>
      </p:pic>
      <p:pic>
        <p:nvPicPr>
          <p:cNvPr id="25612" name="Picture 12" descr="IMG_358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080000" y="3938588"/>
            <a:ext cx="3175000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Nicolas Day</a:t>
            </a:r>
          </a:p>
        </p:txBody>
      </p:sp>
      <p:pic>
        <p:nvPicPr>
          <p:cNvPr id="27657" name="Picture 9" descr="IMG_275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27658" name="Picture 10" descr="IMG_275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27660" name="Picture 12" descr="IMG_277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7825" cy="2187575"/>
          </a:xfrm>
        </p:spPr>
      </p:pic>
      <p:pic>
        <p:nvPicPr>
          <p:cNvPr id="27661" name="Picture 13" descr="IMG_274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7825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Christmas exhibition</a:t>
            </a:r>
          </a:p>
        </p:txBody>
      </p:sp>
      <p:pic>
        <p:nvPicPr>
          <p:cNvPr id="29705" name="Picture 9" descr="IMG_37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29706" name="Picture 10" descr="IMG_373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29707" name="Picture 11" descr="IMG_373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29708" name="Picture 12" descr="IMG_375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Project days</a:t>
            </a:r>
          </a:p>
        </p:txBody>
      </p:sp>
      <p:pic>
        <p:nvPicPr>
          <p:cNvPr id="31753" name="Picture 9" descr="IMG_270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31754" name="Picture 10" descr="projektovyden_listopad08_3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846763" y="1600200"/>
            <a:ext cx="1639887" cy="2185988"/>
          </a:xfrm>
        </p:spPr>
      </p:pic>
      <p:pic>
        <p:nvPicPr>
          <p:cNvPr id="31755" name="Picture 11" descr="projektovyden_listopad08_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31756" name="Picture 12" descr="projektovyden_listopad08_0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Project days</a:t>
            </a:r>
          </a:p>
        </p:txBody>
      </p:sp>
      <p:pic>
        <p:nvPicPr>
          <p:cNvPr id="33800" name="Picture 8" descr="P115055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33801" name="Picture 9" descr="projektovy den_3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33802" name="Picture 10" descr="IMG_368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33805" name="Picture 13" descr="Snímek 18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School trips</a:t>
            </a:r>
          </a:p>
        </p:txBody>
      </p:sp>
      <p:pic>
        <p:nvPicPr>
          <p:cNvPr id="48136" name="Picture 8" descr="IMG_311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48137" name="Picture 9" descr="IMG_312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48138" name="Picture 10" descr="IMG_314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679450" y="3938588"/>
            <a:ext cx="3592513" cy="2187575"/>
          </a:xfrm>
        </p:spPr>
      </p:pic>
      <p:pic>
        <p:nvPicPr>
          <p:cNvPr id="48139" name="Picture 11" descr="IMG_314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Skating in our court</a:t>
            </a:r>
          </a:p>
        </p:txBody>
      </p:sp>
      <p:pic>
        <p:nvPicPr>
          <p:cNvPr id="35847" name="Picture 7" descr="brusleni_0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35848" name="Picture 8" descr="brusleni_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Czech Republic</a:t>
            </a:r>
          </a:p>
        </p:txBody>
      </p:sp>
      <p:pic>
        <p:nvPicPr>
          <p:cNvPr id="14338" name="Picture 2" descr="Česká republika, map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939925"/>
            <a:ext cx="71374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School Olympiad</a:t>
            </a:r>
          </a:p>
        </p:txBody>
      </p:sp>
      <p:pic>
        <p:nvPicPr>
          <p:cNvPr id="38921" name="Picture 9" descr="IMG_310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38922" name="Picture 10" descr="IMG_317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38923" name="Picture 11" descr="IMG_319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38924" name="Picture 12" descr="IMG_322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From the lessons</a:t>
            </a:r>
          </a:p>
        </p:txBody>
      </p:sp>
      <p:pic>
        <p:nvPicPr>
          <p:cNvPr id="40968" name="Picture 8" descr="dravci_0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9175" y="1600200"/>
            <a:ext cx="2914650" cy="2185988"/>
          </a:xfrm>
        </p:spPr>
      </p:pic>
      <p:pic>
        <p:nvPicPr>
          <p:cNvPr id="40969" name="Picture 9" descr="P115030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846763" y="1600200"/>
            <a:ext cx="1639887" cy="2185988"/>
          </a:xfrm>
        </p:spPr>
      </p:pic>
      <p:pic>
        <p:nvPicPr>
          <p:cNvPr id="40970" name="Picture 10" descr="IMG_23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40971" name="Picture 11" descr="P114068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cs-CZ" smtClean="0"/>
              <a:t>From the lessons</a:t>
            </a:r>
          </a:p>
        </p:txBody>
      </p:sp>
      <p:pic>
        <p:nvPicPr>
          <p:cNvPr id="43017" name="Picture 9" descr="P1140414o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43063" y="1600200"/>
            <a:ext cx="1666875" cy="2185988"/>
          </a:xfrm>
        </p:spPr>
      </p:pic>
      <p:pic>
        <p:nvPicPr>
          <p:cNvPr id="43018" name="Picture 10" descr="P114046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0175" y="1600200"/>
            <a:ext cx="2914650" cy="2185988"/>
          </a:xfrm>
        </p:spPr>
      </p:pic>
      <p:pic>
        <p:nvPicPr>
          <p:cNvPr id="43019" name="Picture 11" descr="P114056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017588" y="3938588"/>
            <a:ext cx="2916237" cy="2187575"/>
          </a:xfrm>
        </p:spPr>
      </p:pic>
      <p:pic>
        <p:nvPicPr>
          <p:cNvPr id="43020" name="Picture 12" descr="P114058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846763" y="3938588"/>
            <a:ext cx="1641475" cy="2187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Nadpis 1"/>
          <p:cNvSpPr>
            <a:spLocks noGrp="1"/>
          </p:cNvSpPr>
          <p:nvPr>
            <p:ph type="ctrTitle" idx="4294967295"/>
          </p:nvPr>
        </p:nvSpPr>
        <p:spPr>
          <a:xfrm>
            <a:off x="714375" y="214313"/>
            <a:ext cx="7772400" cy="1000125"/>
          </a:xfrm>
        </p:spPr>
        <p:txBody>
          <a:bodyPr/>
          <a:lstStyle/>
          <a:p>
            <a:r>
              <a:rPr lang="en-GB" b="1" smtClean="0">
                <a:latin typeface="Book Antiqua" pitchFamily="18" charset="0"/>
                <a:ea typeface="BrowalliaUPC"/>
                <a:cs typeface="BrowalliaUPC"/>
              </a:rPr>
              <a:t>Do you want to know more?</a:t>
            </a:r>
          </a:p>
        </p:txBody>
      </p:sp>
      <p:sp>
        <p:nvSpPr>
          <p:cNvPr id="45059" name="TextovéPole 7"/>
          <p:cNvSpPr txBox="1">
            <a:spLocks noChangeArrowheads="1"/>
          </p:cNvSpPr>
          <p:nvPr/>
        </p:nvSpPr>
        <p:spPr bwMode="auto">
          <a:xfrm>
            <a:off x="611188" y="1268413"/>
            <a:ext cx="81438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cs-CZ" sz="2200" dirty="0">
                <a:latin typeface="Calibri" pitchFamily="34" charset="0"/>
              </a:rPr>
              <a:t>Základní škola a mateřská škola </a:t>
            </a:r>
            <a:r>
              <a:rPr lang="cs-CZ" sz="2200" dirty="0" err="1">
                <a:latin typeface="Calibri" pitchFamily="34" charset="0"/>
              </a:rPr>
              <a:t>Olešnice</a:t>
            </a:r>
            <a:r>
              <a:rPr lang="cs-CZ" sz="2200" dirty="0">
                <a:latin typeface="Calibri" pitchFamily="34" charset="0"/>
              </a:rPr>
              <a:t> v Orlických horách</a:t>
            </a:r>
          </a:p>
          <a:p>
            <a:pPr algn="ctr">
              <a:buFont typeface="Arial" charset="0"/>
              <a:buNone/>
            </a:pPr>
            <a:r>
              <a:rPr lang="cs-CZ" sz="2200" dirty="0" err="1">
                <a:latin typeface="Calibri" pitchFamily="34" charset="0"/>
              </a:rPr>
              <a:t>Olešnice</a:t>
            </a:r>
            <a:r>
              <a:rPr lang="cs-CZ" sz="2200" dirty="0">
                <a:latin typeface="Calibri" pitchFamily="34" charset="0"/>
              </a:rPr>
              <a:t> 120</a:t>
            </a:r>
          </a:p>
          <a:p>
            <a:pPr algn="ctr">
              <a:buFont typeface="Arial" charset="0"/>
              <a:buNone/>
            </a:pPr>
            <a:r>
              <a:rPr lang="cs-CZ" sz="2200" dirty="0">
                <a:latin typeface="Calibri" pitchFamily="34" charset="0"/>
              </a:rPr>
              <a:t>517 83 </a:t>
            </a:r>
            <a:r>
              <a:rPr lang="cs-CZ" sz="2200" dirty="0" err="1">
                <a:latin typeface="Calibri" pitchFamily="34" charset="0"/>
              </a:rPr>
              <a:t>Olešnice</a:t>
            </a: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cs-CZ" sz="2200" dirty="0" err="1">
                <a:latin typeface="Calibri" pitchFamily="34" charset="0"/>
              </a:rPr>
              <a:t>Czech</a:t>
            </a:r>
            <a:r>
              <a:rPr lang="cs-CZ" sz="2200" dirty="0">
                <a:latin typeface="Calibri" pitchFamily="34" charset="0"/>
              </a:rPr>
              <a:t> </a:t>
            </a:r>
            <a:r>
              <a:rPr lang="cs-CZ" sz="2200" dirty="0" err="1">
                <a:latin typeface="Calibri" pitchFamily="34" charset="0"/>
              </a:rPr>
              <a:t>Republic</a:t>
            </a:r>
            <a:endParaRPr lang="cs-CZ" sz="2200" dirty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cs-CZ" sz="2200" dirty="0">
                <a:latin typeface="Calibri" pitchFamily="34" charset="0"/>
              </a:rPr>
              <a:t>Tel: +420 494 660 141</a:t>
            </a:r>
          </a:p>
          <a:p>
            <a:pPr algn="ctr">
              <a:buFont typeface="Arial" charset="0"/>
              <a:buNone/>
            </a:pPr>
            <a:r>
              <a:rPr lang="cs-CZ" sz="2200" dirty="0">
                <a:latin typeface="Calibri" pitchFamily="34" charset="0"/>
              </a:rPr>
              <a:t>Mobile: +420 739 059 733</a:t>
            </a:r>
          </a:p>
          <a:p>
            <a:pPr algn="ctr">
              <a:buFont typeface="Arial" charset="0"/>
              <a:buNone/>
            </a:pP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cs-CZ" sz="2200" dirty="0" err="1">
                <a:latin typeface="Calibri" pitchFamily="34" charset="0"/>
              </a:rPr>
              <a:t>zakladniskola</a:t>
            </a:r>
            <a:r>
              <a:rPr lang="cs-CZ" sz="2200" dirty="0">
                <a:latin typeface="Calibri" pitchFamily="34" charset="0"/>
              </a:rPr>
              <a:t>@</a:t>
            </a:r>
            <a:r>
              <a:rPr lang="cs-CZ" sz="2200" dirty="0" err="1">
                <a:latin typeface="Calibri" pitchFamily="34" charset="0"/>
              </a:rPr>
              <a:t>olesnice.net</a:t>
            </a: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cs-CZ" sz="2200" dirty="0" err="1">
                <a:latin typeface="Calibri" pitchFamily="34" charset="0"/>
              </a:rPr>
              <a:t>zakladniskola.olesnice.net</a:t>
            </a: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cs-CZ" sz="2200" dirty="0">
                <a:latin typeface="Calibri" pitchFamily="34" charset="0"/>
              </a:rPr>
              <a:t>www.</a:t>
            </a:r>
            <a:r>
              <a:rPr lang="cs-CZ" sz="2200" dirty="0" err="1">
                <a:latin typeface="Calibri" pitchFamily="34" charset="0"/>
              </a:rPr>
              <a:t>skolaolesnice.wikispaces.com</a:t>
            </a:r>
            <a:endParaRPr lang="cs-CZ" sz="2200" dirty="0"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endParaRPr lang="en-GB" sz="2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5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5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Thank you for your attention!</a:t>
            </a:r>
          </a:p>
        </p:txBody>
      </p:sp>
      <p:pic>
        <p:nvPicPr>
          <p:cNvPr id="46087" name="Picture 7" descr="P118009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46090" name="Picture 10" descr="IMG_22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Region Královéhradecký</a:t>
            </a:r>
          </a:p>
        </p:txBody>
      </p:sp>
      <p:pic>
        <p:nvPicPr>
          <p:cNvPr id="15362" name="Picture 2" descr="zvolte kraj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928813"/>
            <a:ext cx="71358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rstenec 4"/>
          <p:cNvSpPr/>
          <p:nvPr/>
        </p:nvSpPr>
        <p:spPr>
          <a:xfrm>
            <a:off x="4071938" y="2286000"/>
            <a:ext cx="1714500" cy="1714500"/>
          </a:xfrm>
          <a:prstGeom prst="donut">
            <a:avLst>
              <a:gd name="adj" fmla="val 190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478 -0.00185 C -0.2276 -0.05435 -0.21041 -0.10662 -0.18958 -0.10523 C -0.16874 -0.10384 -0.14183 0.00671 -0.11944 0.00601 C -0.09704 0.00532 -0.07517 -0.10823 -0.0552 -0.10916 C -0.03524 -0.11008 -0.00919 -0.01827 5.55556E-6 7.86309E-7 " pathEditMode="relative" ptsTypes="aaa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Eagle Mountains</a:t>
            </a:r>
          </a:p>
        </p:txBody>
      </p:sp>
      <p:pic>
        <p:nvPicPr>
          <p:cNvPr id="16386" name="Picture 4" descr="http://www.kartografiehp.cz/public/Image/sekce-data-4/Orlicke_hory_pohledni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5" y="1857375"/>
            <a:ext cx="76200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stenec 6"/>
          <p:cNvSpPr/>
          <p:nvPr/>
        </p:nvSpPr>
        <p:spPr>
          <a:xfrm>
            <a:off x="1428750" y="2286000"/>
            <a:ext cx="1071563" cy="1071563"/>
          </a:xfrm>
          <a:prstGeom prst="donut">
            <a:avLst>
              <a:gd name="adj" fmla="val 190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3 0.33396 C 0.19027 0.318 0.23142 0.30227 0.22691 0.28632 C 0.22239 0.27036 0.12795 0.25903 0.12239 0.23867 C 0.11684 0.21832 0.20121 0.18271 0.19409 0.1649 C 0.18698 0.14709 0.0934 0.14964 0.07916 0.13114 C 0.06493 0.11263 0.11753 0.06453 0.10885 0.05366 C 0.10017 0.04279 0.04496 0.07471 0.02691 0.06569 C 0.00885 0.05667 0.00468 0.00972 6.93889E-18 5.12488E-6 " pathEditMode="relative" ptsTypes="aaaaaa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800" b="1" dirty="0" err="1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Olešnice</a:t>
            </a:r>
            <a:r>
              <a:rPr lang="cs-CZ" sz="4800" b="1" dirty="0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 v Orlických horách</a:t>
            </a:r>
            <a:endParaRPr lang="cs-CZ" sz="4800" b="1" dirty="0">
              <a:latin typeface="Book Antiqua" pitchFamily="18" charset="0"/>
              <a:ea typeface="Batang" pitchFamily="18" charset="-127"/>
              <a:cs typeface="BrowalliaUPC" pitchFamily="34" charset="-34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 b="11429"/>
          <a:stretch>
            <a:fillRect/>
          </a:stretch>
        </p:blipFill>
        <p:spPr bwMode="auto">
          <a:xfrm>
            <a:off x="928688" y="1643063"/>
            <a:ext cx="72834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800" b="1" dirty="0" err="1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Olešnice</a:t>
            </a:r>
            <a:r>
              <a:rPr lang="cs-CZ" sz="4800" b="1" dirty="0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 v Orlických horách</a:t>
            </a:r>
            <a:endParaRPr lang="cs-CZ" sz="4800" b="1" dirty="0">
              <a:latin typeface="Book Antiqua" pitchFamily="18" charset="0"/>
              <a:ea typeface="Batang" pitchFamily="18" charset="-127"/>
              <a:cs typeface="BrowalliaUPC" pitchFamily="34" charset="-34"/>
            </a:endParaRPr>
          </a:p>
        </p:txBody>
      </p:sp>
      <p:sp>
        <p:nvSpPr>
          <p:cNvPr id="18434" name="TextovéPole 3"/>
          <p:cNvSpPr txBox="1">
            <a:spLocks noChangeArrowheads="1"/>
          </p:cNvSpPr>
          <p:nvPr/>
        </p:nvSpPr>
        <p:spPr bwMode="auto">
          <a:xfrm>
            <a:off x="428625" y="1779588"/>
            <a:ext cx="5357813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dirty="0">
                <a:latin typeface="Calibri" pitchFamily="34" charset="0"/>
              </a:rPr>
              <a:t>150 km eastwards from Prague</a:t>
            </a:r>
          </a:p>
          <a:p>
            <a:endParaRPr lang="en-GB" sz="3200" dirty="0">
              <a:latin typeface="Calibri" pitchFamily="34" charset="0"/>
            </a:endParaRPr>
          </a:p>
          <a:p>
            <a:r>
              <a:rPr lang="en-GB" sz="3200" dirty="0">
                <a:latin typeface="Calibri" pitchFamily="34" charset="0"/>
              </a:rPr>
              <a:t>610 m above sea level</a:t>
            </a:r>
          </a:p>
          <a:p>
            <a:endParaRPr lang="en-GB" sz="3200" dirty="0">
              <a:latin typeface="Calibri" pitchFamily="34" charset="0"/>
            </a:endParaRPr>
          </a:p>
          <a:p>
            <a:r>
              <a:rPr lang="en-GB" sz="3200" dirty="0">
                <a:latin typeface="Calibri" pitchFamily="34" charset="0"/>
              </a:rPr>
              <a:t>Nature park</a:t>
            </a:r>
          </a:p>
          <a:p>
            <a:endParaRPr lang="cs-CZ" sz="3200" dirty="0">
              <a:latin typeface="Calibri" pitchFamily="34" charset="0"/>
            </a:endParaRPr>
          </a:p>
          <a:p>
            <a:r>
              <a:rPr lang="en-GB" sz="3200" dirty="0">
                <a:latin typeface="Calibri" pitchFamily="34" charset="0"/>
              </a:rPr>
              <a:t>500 inhabitants</a:t>
            </a:r>
          </a:p>
          <a:p>
            <a:endParaRPr lang="en-GB" sz="3200" dirty="0">
              <a:latin typeface="Calibri" pitchFamily="34" charset="0"/>
            </a:endParaRPr>
          </a:p>
          <a:p>
            <a:r>
              <a:rPr lang="en-GB" sz="3200" dirty="0">
                <a:latin typeface="Calibri" pitchFamily="34" charset="0"/>
              </a:rPr>
              <a:t>Ski and touristic resort</a:t>
            </a:r>
          </a:p>
          <a:p>
            <a:endParaRPr lang="cs-CZ" dirty="0">
              <a:latin typeface="Calibri" pitchFamily="34" charset="0"/>
            </a:endParaRPr>
          </a:p>
          <a:p>
            <a:endParaRPr lang="cs-CZ" dirty="0">
              <a:latin typeface="Calibri" pitchFamily="34" charset="0"/>
            </a:endParaRPr>
          </a:p>
        </p:txBody>
      </p:sp>
      <p:pic>
        <p:nvPicPr>
          <p:cNvPr id="18435" name="Picture 4" descr="170-olesnice-radni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3" y="3238500"/>
            <a:ext cx="345916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4" descr="http://www.renacha.cz/katalog/5/503/503-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38" y="4714875"/>
            <a:ext cx="2393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12" descr="Olešnice v Orlických horách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63" y="4714875"/>
            <a:ext cx="2405062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cs-CZ" sz="4800" b="1" dirty="0" err="1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Olešnice</a:t>
            </a:r>
            <a:r>
              <a:rPr lang="cs-CZ" sz="4800" b="1" dirty="0" smtClean="0">
                <a:latin typeface="Book Antiqua" pitchFamily="18" charset="0"/>
                <a:ea typeface="Batang" pitchFamily="18" charset="-127"/>
                <a:cs typeface="BrowalliaUPC" pitchFamily="34" charset="-34"/>
              </a:rPr>
              <a:t> v Orlických horách</a:t>
            </a:r>
            <a:endParaRPr lang="cs-CZ" sz="4800" b="1" dirty="0">
              <a:latin typeface="Book Antiqua" pitchFamily="18" charset="0"/>
              <a:ea typeface="Batang" pitchFamily="18" charset="-127"/>
              <a:cs typeface="BrowalliaUPC" pitchFamily="34" charset="-34"/>
            </a:endParaRPr>
          </a:p>
        </p:txBody>
      </p:sp>
      <p:pic>
        <p:nvPicPr>
          <p:cNvPr id="19460" name="Picture 4" descr="550-olesnice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875" y="1500188"/>
            <a:ext cx="3849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होलिडे हाउस 20886 Olešnice v Orlických horách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43563" y="150018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[Olešnice v Orlických horách flag]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43250" y="3071813"/>
            <a:ext cx="3086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Our school</a:t>
            </a:r>
          </a:p>
        </p:txBody>
      </p:sp>
      <p:sp>
        <p:nvSpPr>
          <p:cNvPr id="20482" name="TextovéPole 7"/>
          <p:cNvSpPr txBox="1">
            <a:spLocks noChangeArrowheads="1"/>
          </p:cNvSpPr>
          <p:nvPr/>
        </p:nvSpPr>
        <p:spPr bwMode="auto">
          <a:xfrm>
            <a:off x="611188" y="1557338"/>
            <a:ext cx="8143875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dirty="0">
                <a:latin typeface="Calibri" pitchFamily="34" charset="0"/>
              </a:rPr>
              <a:t>Ground school (compulsory education)</a:t>
            </a:r>
          </a:p>
          <a:p>
            <a:pPr algn="ctr"/>
            <a:endParaRPr lang="en-GB" sz="2400" dirty="0">
              <a:latin typeface="Calibri" pitchFamily="34" charset="0"/>
            </a:endParaRPr>
          </a:p>
          <a:p>
            <a:pPr algn="ctr"/>
            <a:r>
              <a:rPr lang="en-GB" sz="2400" dirty="0">
                <a:latin typeface="Calibri" pitchFamily="34" charset="0"/>
              </a:rPr>
              <a:t>Pupils </a:t>
            </a:r>
            <a:r>
              <a:rPr lang="cs-CZ" sz="2400" dirty="0" err="1">
                <a:latin typeface="Calibri" pitchFamily="34" charset="0"/>
              </a:rPr>
              <a:t>from</a:t>
            </a:r>
            <a:r>
              <a:rPr lang="cs-CZ" sz="2400" dirty="0">
                <a:latin typeface="Calibri" pitchFamily="34" charset="0"/>
              </a:rPr>
              <a:t> </a:t>
            </a:r>
            <a:r>
              <a:rPr lang="en-GB" sz="2400" dirty="0">
                <a:latin typeface="Calibri" pitchFamily="34" charset="0"/>
              </a:rPr>
              <a:t>6</a:t>
            </a:r>
            <a:r>
              <a:rPr lang="cs-CZ" sz="2400" dirty="0">
                <a:latin typeface="Calibri" pitchFamily="34" charset="0"/>
              </a:rPr>
              <a:t> to</a:t>
            </a:r>
            <a:r>
              <a:rPr lang="en-GB" sz="2400" dirty="0">
                <a:latin typeface="Calibri" pitchFamily="34" charset="0"/>
              </a:rPr>
              <a:t> 15</a:t>
            </a:r>
            <a:r>
              <a:rPr lang="cs-CZ" sz="2400" dirty="0">
                <a:latin typeface="Calibri" pitchFamily="34" charset="0"/>
              </a:rPr>
              <a:t> </a:t>
            </a:r>
            <a:r>
              <a:rPr lang="cs-CZ" sz="2400" dirty="0" err="1">
                <a:latin typeface="Calibri" pitchFamily="34" charset="0"/>
              </a:rPr>
              <a:t>years</a:t>
            </a:r>
            <a:endParaRPr lang="en-GB" sz="2400" dirty="0">
              <a:latin typeface="Calibri" pitchFamily="34" charset="0"/>
            </a:endParaRPr>
          </a:p>
          <a:p>
            <a:pPr algn="ctr"/>
            <a:endParaRPr lang="en-GB" sz="1200" dirty="0">
              <a:latin typeface="Calibri" pitchFamily="34" charset="0"/>
            </a:endParaRPr>
          </a:p>
          <a:p>
            <a:pPr algn="ctr"/>
            <a:r>
              <a:rPr lang="en-GB" sz="2400" dirty="0">
                <a:latin typeface="Calibri" pitchFamily="34" charset="0"/>
              </a:rPr>
              <a:t>9 </a:t>
            </a:r>
            <a:r>
              <a:rPr lang="cs-CZ" sz="2400" dirty="0" err="1">
                <a:latin typeface="Calibri" pitchFamily="34" charset="0"/>
              </a:rPr>
              <a:t>classes</a:t>
            </a:r>
            <a:endParaRPr lang="en-GB" sz="2400" dirty="0">
              <a:latin typeface="Calibri" pitchFamily="34" charset="0"/>
            </a:endParaRPr>
          </a:p>
          <a:p>
            <a:pPr algn="ctr"/>
            <a:endParaRPr lang="en-GB" sz="1200" dirty="0">
              <a:latin typeface="Calibri" pitchFamily="34" charset="0"/>
            </a:endParaRPr>
          </a:p>
          <a:p>
            <a:pPr algn="ctr"/>
            <a:r>
              <a:rPr lang="en-GB" sz="2400" dirty="0">
                <a:latin typeface="Calibri" pitchFamily="34" charset="0"/>
              </a:rPr>
              <a:t>Two historical building</a:t>
            </a:r>
            <a:r>
              <a:rPr lang="cs-CZ" sz="2400" dirty="0">
                <a:latin typeface="Calibri" pitchFamily="34" charset="0"/>
              </a:rPr>
              <a:t>s</a:t>
            </a:r>
            <a:r>
              <a:rPr lang="en-GB" sz="2400" dirty="0">
                <a:latin typeface="Calibri" pitchFamily="34" charset="0"/>
              </a:rPr>
              <a:t> (former German  and Czech school)</a:t>
            </a:r>
            <a:endParaRPr lang="cs-CZ" sz="2400" dirty="0">
              <a:latin typeface="Calibri" pitchFamily="34" charset="0"/>
            </a:endParaRPr>
          </a:p>
          <a:p>
            <a:pPr algn="ctr"/>
            <a:r>
              <a:rPr lang="cs-CZ" sz="2400" dirty="0" err="1">
                <a:latin typeface="Calibri" pitchFamily="34" charset="0"/>
              </a:rPr>
              <a:t>School</a:t>
            </a:r>
            <a:r>
              <a:rPr lang="cs-CZ" sz="2400" dirty="0">
                <a:latin typeface="Calibri" pitchFamily="34" charset="0"/>
              </a:rPr>
              <a:t> </a:t>
            </a:r>
            <a:r>
              <a:rPr lang="cs-CZ" sz="2400" dirty="0" err="1">
                <a:latin typeface="Calibri" pitchFamily="34" charset="0"/>
              </a:rPr>
              <a:t>court</a:t>
            </a:r>
            <a:r>
              <a:rPr lang="cs-CZ" sz="2400" dirty="0">
                <a:latin typeface="Calibri" pitchFamily="34" charset="0"/>
              </a:rPr>
              <a:t>, </a:t>
            </a:r>
            <a:r>
              <a:rPr lang="cs-CZ" sz="2400" dirty="0" err="1">
                <a:latin typeface="Calibri" pitchFamily="34" charset="0"/>
              </a:rPr>
              <a:t>school</a:t>
            </a:r>
            <a:r>
              <a:rPr lang="cs-CZ" sz="2400" dirty="0">
                <a:latin typeface="Calibri" pitchFamily="34" charset="0"/>
              </a:rPr>
              <a:t> </a:t>
            </a:r>
            <a:r>
              <a:rPr lang="cs-CZ" sz="2400" dirty="0" err="1">
                <a:latin typeface="Calibri" pitchFamily="34" charset="0"/>
              </a:rPr>
              <a:t>canteen</a:t>
            </a:r>
            <a:r>
              <a:rPr lang="cs-CZ" sz="2400" dirty="0">
                <a:latin typeface="Calibri" pitchFamily="34" charset="0"/>
              </a:rPr>
              <a:t>, </a:t>
            </a:r>
            <a:r>
              <a:rPr lang="cs-CZ" sz="2400" dirty="0" err="1">
                <a:latin typeface="Calibri" pitchFamily="34" charset="0"/>
              </a:rPr>
              <a:t>school</a:t>
            </a:r>
            <a:r>
              <a:rPr lang="cs-CZ" sz="2400" dirty="0">
                <a:latin typeface="Calibri" pitchFamily="34" charset="0"/>
              </a:rPr>
              <a:t> </a:t>
            </a:r>
            <a:r>
              <a:rPr lang="cs-CZ" sz="2400" dirty="0" err="1">
                <a:latin typeface="Calibri" pitchFamily="34" charset="0"/>
              </a:rPr>
              <a:t>club</a:t>
            </a:r>
            <a:endParaRPr lang="cs-CZ" sz="2400" dirty="0">
              <a:latin typeface="Calibri" pitchFamily="34" charset="0"/>
            </a:endParaRPr>
          </a:p>
          <a:p>
            <a:pPr algn="ctr"/>
            <a:endParaRPr lang="cs-CZ" dirty="0">
              <a:latin typeface="Calibri" pitchFamily="34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3938" y="45720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3" y="45720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000125"/>
          </a:xfrm>
        </p:spPr>
        <p:txBody>
          <a:bodyPr/>
          <a:lstStyle/>
          <a:p>
            <a:r>
              <a:rPr lang="cs-CZ" sz="4800" b="1" smtClean="0">
                <a:latin typeface="Book Antiqua" pitchFamily="18" charset="0"/>
                <a:ea typeface="Batang"/>
                <a:cs typeface="BrowalliaUPC"/>
              </a:rPr>
              <a:t>Our school</a:t>
            </a:r>
          </a:p>
        </p:txBody>
      </p:sp>
      <p:sp>
        <p:nvSpPr>
          <p:cNvPr id="21506" name="TextovéPole 7"/>
          <p:cNvSpPr txBox="1">
            <a:spLocks noChangeArrowheads="1"/>
          </p:cNvSpPr>
          <p:nvPr/>
        </p:nvSpPr>
        <p:spPr bwMode="auto">
          <a:xfrm>
            <a:off x="571500" y="1143000"/>
            <a:ext cx="81438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cs-CZ" dirty="0">
                <a:latin typeface="Calibri" pitchFamily="34" charset="0"/>
              </a:rPr>
              <a:t> </a:t>
            </a:r>
            <a:r>
              <a:rPr lang="en-GB" sz="2200" dirty="0">
                <a:latin typeface="Calibri" pitchFamily="34" charset="0"/>
              </a:rPr>
              <a:t>Our school is situated in a quiet and healthy are</a:t>
            </a:r>
            <a:r>
              <a:rPr lang="cs-CZ" sz="2200" dirty="0">
                <a:latin typeface="Calibri" pitchFamily="34" charset="0"/>
              </a:rPr>
              <a:t>a</a:t>
            </a:r>
            <a:r>
              <a:rPr lang="en-GB" sz="2200" dirty="0">
                <a:latin typeface="Calibri" pitchFamily="34" charset="0"/>
              </a:rPr>
              <a:t> of Eagle Mountains. That's why our pupils have it very near to nature. The school can do a lot of activities outside the classes.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The low number of pupils in the classes allows very individual care of each pupil. 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We make individual learning plans for talented pupils and pupil with educational problems. These plans help them to develop. 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Pedagogical assistant befriends handicapped pupils.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Drama and media education are involved in our school programme. 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Our pupils make skiing and snowboarding courses all the winter. 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We offer the extended craft education in our workshop and kitchen.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We take a part in various contests, especially with ecological and art themes.</a:t>
            </a:r>
          </a:p>
          <a:p>
            <a:pPr>
              <a:buFont typeface="Arial" charset="0"/>
              <a:buChar char="•"/>
            </a:pPr>
            <a:r>
              <a:rPr lang="en-GB" sz="2200" dirty="0">
                <a:latin typeface="Calibri" pitchFamily="34" charset="0"/>
              </a:rPr>
              <a:t> We want to make our pupils healthy and active.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446</Words>
  <Application>Microsoft Office PowerPoint</Application>
  <PresentationFormat>Předvádění na obrazovce (4:3)</PresentationFormat>
  <Paragraphs>182</Paragraphs>
  <Slides>24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sady Office</vt:lpstr>
      <vt:lpstr>Základní škola Olešnice  v  Orlických horách</vt:lpstr>
      <vt:lpstr>Czech Republic</vt:lpstr>
      <vt:lpstr>Region Královéhradecký</vt:lpstr>
      <vt:lpstr>Eagle Mountains</vt:lpstr>
      <vt:lpstr>Olešnice v Orlických horách</vt:lpstr>
      <vt:lpstr>Olešnice v Orlických horách</vt:lpstr>
      <vt:lpstr>Olešnice v Orlických horách</vt:lpstr>
      <vt:lpstr>Our school</vt:lpstr>
      <vt:lpstr>Our school</vt:lpstr>
      <vt:lpstr>Our school programme</vt:lpstr>
      <vt:lpstr>Optional subjects</vt:lpstr>
      <vt:lpstr>Our traditions</vt:lpstr>
      <vt:lpstr>Autumn exhibiton</vt:lpstr>
      <vt:lpstr>Nicolas Day</vt:lpstr>
      <vt:lpstr>Christmas exhibition</vt:lpstr>
      <vt:lpstr>Project days</vt:lpstr>
      <vt:lpstr>Project days</vt:lpstr>
      <vt:lpstr>School trips</vt:lpstr>
      <vt:lpstr>Skating in our court</vt:lpstr>
      <vt:lpstr>School Olympiad</vt:lpstr>
      <vt:lpstr>From the lessons</vt:lpstr>
      <vt:lpstr>From the lessons</vt:lpstr>
      <vt:lpstr>Do you want to know more?</vt:lpstr>
      <vt:lpstr>Thank you for your attention!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Michal Dusílek</dc:creator>
  <cp:lastModifiedBy>Michal Dusílek</cp:lastModifiedBy>
  <cp:revision>43</cp:revision>
  <dcterms:created xsi:type="dcterms:W3CDTF">2010-02-08T18:59:53Z</dcterms:created>
  <dcterms:modified xsi:type="dcterms:W3CDTF">2010-02-09T19:35:01Z</dcterms:modified>
</cp:coreProperties>
</file>